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71" r:id="rId9"/>
    <p:sldId id="263" r:id="rId10"/>
    <p:sldId id="265" r:id="rId11"/>
    <p:sldId id="266" r:id="rId12"/>
    <p:sldId id="267" r:id="rId13"/>
    <p:sldId id="269" r:id="rId14"/>
    <p:sldId id="268" r:id="rId15"/>
    <p:sldId id="264" r:id="rId16"/>
    <p:sldId id="270"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F35424-74C4-458D-997D-E4464A0F05A0}" type="datetimeFigureOut">
              <a:rPr lang="en-US" smtClean="0"/>
              <a:t>1/22/2015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7A381E-3DB7-400E-88C0-C0911853B13C}" type="slidenum">
              <a:rPr lang="en-US" smtClean="0"/>
              <a:t>‹#›</a:t>
            </a:fld>
            <a:endParaRPr lang="en-US"/>
          </a:p>
        </p:txBody>
      </p:sp>
    </p:spTree>
    <p:extLst>
      <p:ext uri="{BB962C8B-B14F-4D97-AF65-F5344CB8AC3E}">
        <p14:creationId xmlns:p14="http://schemas.microsoft.com/office/powerpoint/2010/main" val="202468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6546C5-64E9-493C-A3CD-F149D51E02E1}" type="datetimeFigureOut">
              <a:rPr lang="en-US" smtClean="0"/>
              <a:t>1/22/2015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A9CBF1-DD16-402B-8D2D-E0E68FA1B564}" type="slidenum">
              <a:rPr lang="en-US" smtClean="0"/>
              <a:t>‹#›</a:t>
            </a:fld>
            <a:endParaRPr lang="en-US"/>
          </a:p>
        </p:txBody>
      </p:sp>
    </p:spTree>
    <p:extLst>
      <p:ext uri="{BB962C8B-B14F-4D97-AF65-F5344CB8AC3E}">
        <p14:creationId xmlns:p14="http://schemas.microsoft.com/office/powerpoint/2010/main" val="991684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A9CBF1-DD16-402B-8D2D-E0E68FA1B564}" type="slidenum">
              <a:rPr lang="en-US" smtClean="0"/>
              <a:t>15</a:t>
            </a:fld>
            <a:endParaRPr lang="en-US"/>
          </a:p>
        </p:txBody>
      </p:sp>
    </p:spTree>
    <p:extLst>
      <p:ext uri="{BB962C8B-B14F-4D97-AF65-F5344CB8AC3E}">
        <p14:creationId xmlns:p14="http://schemas.microsoft.com/office/powerpoint/2010/main" val="1764018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75D2154-6F6B-40EE-9F07-19961DF0CCB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D2154-6F6B-40EE-9F07-19961DF0CCB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D2154-6F6B-40EE-9F07-19961DF0CCB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D2154-6F6B-40EE-9F07-19961DF0CCB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5D2154-6F6B-40EE-9F07-19961DF0CCB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75D2154-6F6B-40EE-9F07-19961DF0CCB3}"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5D2154-6F6B-40EE-9F07-19961DF0CCB3}" type="datetimeFigureOut">
              <a:rPr lang="en-US" smtClean="0"/>
              <a:t>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5D2154-6F6B-40EE-9F07-19961DF0CCB3}" type="datetimeFigureOut">
              <a:rPr lang="en-US" smtClean="0"/>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D2154-6F6B-40EE-9F07-19961DF0CCB3}" type="datetimeFigureOut">
              <a:rPr lang="en-US" smtClean="0"/>
              <a:t>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9C9BE8-6920-4EB0-A3C2-F90CD3FB26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D2154-6F6B-40EE-9F07-19961DF0CCB3}"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C9BE8-6920-4EB0-A3C2-F90CD3FB26BB}"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75D2154-6F6B-40EE-9F07-19961DF0CCB3}" type="datetimeFigureOut">
              <a:rPr lang="en-US" smtClean="0"/>
              <a:t>1/22/2015</a:t>
            </a:fld>
            <a:endParaRPr lang="en-US"/>
          </a:p>
        </p:txBody>
      </p:sp>
      <p:sp>
        <p:nvSpPr>
          <p:cNvPr id="9" name="Slide Number Placeholder 8"/>
          <p:cNvSpPr>
            <a:spLocks noGrp="1"/>
          </p:cNvSpPr>
          <p:nvPr>
            <p:ph type="sldNum" sz="quarter" idx="11"/>
          </p:nvPr>
        </p:nvSpPr>
        <p:spPr/>
        <p:txBody>
          <a:bodyPr/>
          <a:lstStyle/>
          <a:p>
            <a:fld id="{D49C9BE8-6920-4EB0-A3C2-F90CD3FB26BB}"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49C9BE8-6920-4EB0-A3C2-F90CD3FB26BB}"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75D2154-6F6B-40EE-9F07-19961DF0CCB3}" type="datetimeFigureOut">
              <a:rPr lang="en-US" smtClean="0"/>
              <a:t>1/22/2015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Reconstruction of the American South, 1865 - 1877</a:t>
            </a:r>
            <a:endParaRPr lang="en-US" dirty="0"/>
          </a:p>
        </p:txBody>
      </p:sp>
      <p:sp>
        <p:nvSpPr>
          <p:cNvPr id="3" name="Subtitle 2"/>
          <p:cNvSpPr>
            <a:spLocks noGrp="1"/>
          </p:cNvSpPr>
          <p:nvPr>
            <p:ph type="subTitle" idx="1"/>
          </p:nvPr>
        </p:nvSpPr>
        <p:spPr/>
        <p:txBody>
          <a:bodyPr/>
          <a:lstStyle/>
          <a:p>
            <a:r>
              <a:rPr lang="en-US" dirty="0" smtClean="0"/>
              <a:t>Major Events from the Time Period in the Context of American History</a:t>
            </a:r>
            <a:endParaRPr lang="en-US" dirty="0"/>
          </a:p>
        </p:txBody>
      </p:sp>
    </p:spTree>
    <p:extLst>
      <p:ext uri="{BB962C8B-B14F-4D97-AF65-F5344CB8AC3E}">
        <p14:creationId xmlns:p14="http://schemas.microsoft.com/office/powerpoint/2010/main" val="3932757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u="sng" dirty="0" smtClean="0">
                <a:effectLst>
                  <a:outerShdw blurRad="38100" dist="38100" dir="2700000" algn="tl">
                    <a:srgbClr val="000000">
                      <a:alpha val="43137"/>
                    </a:srgbClr>
                  </a:outerShdw>
                </a:effectLst>
              </a:rPr>
              <a:t>F.  The Election of African-American Senators and Representatives</a:t>
            </a:r>
            <a:r>
              <a:rPr lang="en-US" u="sng" dirty="0" smtClean="0">
                <a:effectLst>
                  <a:outerShdw blurRad="38100" dist="38100" dir="2700000" algn="tl">
                    <a:srgbClr val="000000">
                      <a:alpha val="43137"/>
                    </a:srgbClr>
                  </a:outerShdw>
                </a:effectLst>
              </a:rPr>
              <a:t>.</a:t>
            </a:r>
            <a:endParaRPr lang="en-US" u="sng" dirty="0">
              <a:effectLst>
                <a:outerShdw blurRad="38100" dist="38100" dir="2700000" algn="tl">
                  <a:srgbClr val="000000">
                    <a:alpha val="43137"/>
                  </a:srgbClr>
                </a:outerShdw>
              </a:effectLst>
            </a:endParaRPr>
          </a:p>
        </p:txBody>
      </p:sp>
      <p:sp>
        <p:nvSpPr>
          <p:cNvPr id="7" name="Text Placeholder 6"/>
          <p:cNvSpPr>
            <a:spLocks noGrp="1"/>
          </p:cNvSpPr>
          <p:nvPr>
            <p:ph type="body" idx="1"/>
          </p:nvPr>
        </p:nvSpPr>
        <p:spPr/>
        <p:txBody>
          <a:bodyPr/>
          <a:lstStyle/>
          <a:p>
            <a:pPr algn="l"/>
            <a:r>
              <a:rPr lang="en-US" sz="3200" b="0" u="sng" dirty="0" smtClean="0">
                <a:effectLst>
                  <a:outerShdw blurRad="38100" dist="38100" dir="2700000" algn="tl">
                    <a:srgbClr val="000000">
                      <a:alpha val="43137"/>
                    </a:srgbClr>
                  </a:outerShdw>
                </a:effectLst>
                <a:latin typeface="+mj-lt"/>
              </a:rPr>
              <a:t>Blanche K. Bruce </a:t>
            </a:r>
            <a:endParaRPr lang="en-US" sz="3200" b="0" u="sng" dirty="0">
              <a:effectLst>
                <a:outerShdw blurRad="38100" dist="38100" dir="2700000" algn="tl">
                  <a:srgbClr val="000000">
                    <a:alpha val="43137"/>
                  </a:srgbClr>
                </a:outerShdw>
              </a:effectLst>
              <a:latin typeface="+mj-lt"/>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1824" y="2174875"/>
            <a:ext cx="3468352" cy="3951288"/>
          </a:xfrm>
        </p:spPr>
      </p:pic>
      <p:sp>
        <p:nvSpPr>
          <p:cNvPr id="9" name="Text Placeholder 8"/>
          <p:cNvSpPr>
            <a:spLocks noGrp="1"/>
          </p:cNvSpPr>
          <p:nvPr>
            <p:ph type="body" sz="quarter" idx="3"/>
          </p:nvPr>
        </p:nvSpPr>
        <p:spPr/>
        <p:txBody>
          <a:bodyPr/>
          <a:lstStyle/>
          <a:p>
            <a:pPr algn="l"/>
            <a:r>
              <a:rPr lang="en-US" sz="3200" b="0" u="sng" dirty="0" smtClean="0">
                <a:effectLst>
                  <a:outerShdw blurRad="38100" dist="38100" dir="2700000" algn="tl">
                    <a:srgbClr val="000000">
                      <a:alpha val="43137"/>
                    </a:srgbClr>
                  </a:outerShdw>
                </a:effectLst>
                <a:latin typeface="+mj-lt"/>
              </a:rPr>
              <a:t>Hiram Revels </a:t>
            </a:r>
            <a:endParaRPr lang="en-US" sz="3200" b="0" u="sng" dirty="0">
              <a:effectLst>
                <a:outerShdw blurRad="38100" dist="38100" dir="2700000" algn="tl">
                  <a:srgbClr val="000000">
                    <a:alpha val="43137"/>
                  </a:srgbClr>
                </a:outerShdw>
              </a:effectLst>
              <a:latin typeface="+mj-lt"/>
            </a:endParaRPr>
          </a:p>
        </p:txBody>
      </p:sp>
      <p:pic>
        <p:nvPicPr>
          <p:cNvPr id="12" name="Content Placeholder 11"/>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587231" y="2174875"/>
            <a:ext cx="3322337" cy="3951288"/>
          </a:xfrm>
        </p:spPr>
      </p:pic>
    </p:spTree>
    <p:extLst>
      <p:ext uri="{BB962C8B-B14F-4D97-AF65-F5344CB8AC3E}">
        <p14:creationId xmlns:p14="http://schemas.microsoft.com/office/powerpoint/2010/main" val="693205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1752" y="5495278"/>
            <a:ext cx="7772400" cy="372122"/>
          </a:xfrm>
        </p:spPr>
        <p:txBody>
          <a:bodyPr/>
          <a:lstStyle/>
          <a:p>
            <a:r>
              <a:rPr lang="en-US" dirty="0" smtClean="0"/>
              <a:t>G.  The Role of the Freedman’s Bureau during the Reconstruction.</a:t>
            </a:r>
            <a:endParaRPr lang="en-US" dirty="0"/>
          </a:p>
        </p:txBody>
      </p:sp>
      <p:sp>
        <p:nvSpPr>
          <p:cNvPr id="9" name="Text Placeholder 8"/>
          <p:cNvSpPr>
            <a:spLocks noGrp="1"/>
          </p:cNvSpPr>
          <p:nvPr>
            <p:ph type="body" sz="half" idx="2"/>
          </p:nvPr>
        </p:nvSpPr>
        <p:spPr>
          <a:xfrm>
            <a:off x="301752" y="5867400"/>
            <a:ext cx="7772400" cy="990600"/>
          </a:xfrm>
        </p:spPr>
        <p:txBody>
          <a:bodyPr>
            <a:normAutofit fontScale="92500" lnSpcReduction="10000"/>
          </a:bodyPr>
          <a:lstStyle/>
          <a:p>
            <a:pPr algn="l"/>
            <a:r>
              <a:rPr lang="en-US" dirty="0" smtClean="0"/>
              <a:t>Southern whites hated the Freedman’s Bureau, which helped to negotiate labor contracts, provided formerly enslaved African-Americans with food and resources, and helped to create public schools in the South for African-American children.  They also attempted to procure abandoned land for former slaves. </a:t>
            </a:r>
            <a:endParaRPr lang="en-US" dirty="0"/>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t="2538" b="2538"/>
          <a:stretch>
            <a:fillRect/>
          </a:stretch>
        </p:blipFill>
        <p:spPr/>
      </p:pic>
    </p:spTree>
    <p:extLst>
      <p:ext uri="{BB962C8B-B14F-4D97-AF65-F5344CB8AC3E}">
        <p14:creationId xmlns:p14="http://schemas.microsoft.com/office/powerpoint/2010/main" val="177767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181600"/>
            <a:ext cx="7772400" cy="451104"/>
          </a:xfrm>
        </p:spPr>
        <p:txBody>
          <a:bodyPr/>
          <a:lstStyle/>
          <a:p>
            <a:r>
              <a:rPr lang="en-US" dirty="0" smtClean="0"/>
              <a:t>H.  The Ku Klux Klan was established.</a:t>
            </a:r>
            <a:endParaRPr lang="en-US" dirty="0"/>
          </a:p>
        </p:txBody>
      </p:sp>
      <p:sp>
        <p:nvSpPr>
          <p:cNvPr id="4" name="Text Placeholder 3"/>
          <p:cNvSpPr>
            <a:spLocks noGrp="1"/>
          </p:cNvSpPr>
          <p:nvPr>
            <p:ph type="body" sz="half" idx="2"/>
          </p:nvPr>
        </p:nvSpPr>
        <p:spPr>
          <a:xfrm>
            <a:off x="304799" y="5638800"/>
            <a:ext cx="7772401" cy="1066800"/>
          </a:xfrm>
        </p:spPr>
        <p:txBody>
          <a:bodyPr>
            <a:normAutofit/>
          </a:bodyPr>
          <a:lstStyle/>
          <a:p>
            <a:pPr algn="l"/>
            <a:r>
              <a:rPr lang="en-US" dirty="0" smtClean="0"/>
              <a:t>This violent hate group was established by ex-Confederate soldiers in order to intimidate and murder so called “carpetbaggers,” “Scalawags,” and African-Americans.  While Ulysses S. Grant was President, laws were passed to arrest these men; most Southern juries wouldn’t convict white men for crimes against African-American victims. </a:t>
            </a:r>
            <a:endParaRPr lang="en-US" dirty="0"/>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81000" y="838200"/>
            <a:ext cx="7840306" cy="3810000"/>
          </a:xfrm>
        </p:spPr>
      </p:pic>
    </p:spTree>
    <p:extLst>
      <p:ext uri="{BB962C8B-B14F-4D97-AF65-F5344CB8AC3E}">
        <p14:creationId xmlns:p14="http://schemas.microsoft.com/office/powerpoint/2010/main" val="11799695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448056"/>
          </a:xfrm>
        </p:spPr>
        <p:txBody>
          <a:bodyPr/>
          <a:lstStyle/>
          <a:p>
            <a:r>
              <a:rPr lang="en-US" dirty="0" smtClean="0"/>
              <a:t>I.  Ulysses S. Grant was elected President.</a:t>
            </a:r>
            <a:endParaRPr lang="en-US" dirty="0"/>
          </a:p>
        </p:txBody>
      </p:sp>
      <p:sp>
        <p:nvSpPr>
          <p:cNvPr id="7" name="Text Placeholder 6"/>
          <p:cNvSpPr>
            <a:spLocks noGrp="1"/>
          </p:cNvSpPr>
          <p:nvPr>
            <p:ph type="body" sz="half" idx="2"/>
          </p:nvPr>
        </p:nvSpPr>
        <p:spPr>
          <a:xfrm>
            <a:off x="304799" y="5867400"/>
            <a:ext cx="7772401" cy="838200"/>
          </a:xfrm>
        </p:spPr>
        <p:txBody>
          <a:bodyPr/>
          <a:lstStyle/>
          <a:p>
            <a:pPr algn="l"/>
            <a:r>
              <a:rPr lang="en-US" dirty="0" smtClean="0"/>
              <a:t>General Ulysses S. Grant became President Ulysses S. Grant after the Election of 1868.  He was a true believer in the goals of the Union during the war.  Southerners hated him, and Southern historians disparaged him as a corrupt, dishonest leader.  He was not.</a:t>
            </a:r>
            <a:endParaRPr lang="en-US"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981200" y="304800"/>
            <a:ext cx="4419600" cy="5067808"/>
          </a:xfrm>
        </p:spPr>
      </p:pic>
    </p:spTree>
    <p:extLst>
      <p:ext uri="{BB962C8B-B14F-4D97-AF65-F5344CB8AC3E}">
        <p14:creationId xmlns:p14="http://schemas.microsoft.com/office/powerpoint/2010/main" val="66321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372122"/>
          </a:xfrm>
        </p:spPr>
        <p:txBody>
          <a:bodyPr/>
          <a:lstStyle/>
          <a:p>
            <a:r>
              <a:rPr lang="en-US" dirty="0" smtClean="0"/>
              <a:t>J.  The Transcontinental Railroad was completed in 1869.</a:t>
            </a:r>
            <a:endParaRPr lang="en-US" dirty="0"/>
          </a:p>
        </p:txBody>
      </p:sp>
      <p:sp>
        <p:nvSpPr>
          <p:cNvPr id="4" name="Text Placeholder 3"/>
          <p:cNvSpPr>
            <a:spLocks noGrp="1"/>
          </p:cNvSpPr>
          <p:nvPr>
            <p:ph type="body" sz="half" idx="2"/>
          </p:nvPr>
        </p:nvSpPr>
        <p:spPr>
          <a:xfrm>
            <a:off x="301752" y="5867400"/>
            <a:ext cx="7772400" cy="841248"/>
          </a:xfrm>
        </p:spPr>
        <p:txBody>
          <a:bodyPr/>
          <a:lstStyle/>
          <a:p>
            <a:pPr algn="l"/>
            <a:r>
              <a:rPr lang="en-US" dirty="0" smtClean="0"/>
              <a:t>Abraham Lincoln actually signed two major acts regarding the settlement of the West while he was President: The Homestead Act of 1862 and the Transcontinental Railroad Act.  Ulysses S. Grant was President when the transcontinental railroad was completed. </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2393" b="2393"/>
          <a:stretch>
            <a:fillRect/>
          </a:stretch>
        </p:blipFill>
        <p:spPr/>
      </p:pic>
    </p:spTree>
    <p:extLst>
      <p:ext uri="{BB962C8B-B14F-4D97-AF65-F5344CB8AC3E}">
        <p14:creationId xmlns:p14="http://schemas.microsoft.com/office/powerpoint/2010/main" val="2874209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  The 15</a:t>
            </a:r>
            <a:r>
              <a:rPr lang="en-US" baseline="30000" dirty="0" smtClean="0"/>
              <a:t>th</a:t>
            </a:r>
            <a:r>
              <a:rPr lang="en-US" dirty="0" smtClean="0"/>
              <a:t> Amendment to the Constitution is ratified. </a:t>
            </a:r>
            <a:endParaRPr lang="en-US" dirty="0"/>
          </a:p>
        </p:txBody>
      </p:sp>
      <p:sp>
        <p:nvSpPr>
          <p:cNvPr id="3" name="Text Placeholder 2"/>
          <p:cNvSpPr>
            <a:spLocks noGrp="1"/>
          </p:cNvSpPr>
          <p:nvPr>
            <p:ph type="body" sz="half" idx="2"/>
          </p:nvPr>
        </p:nvSpPr>
        <p:spPr/>
        <p:txBody>
          <a:bodyPr/>
          <a:lstStyle/>
          <a:p>
            <a:pPr algn="l"/>
            <a:r>
              <a:rPr lang="en-US" dirty="0" smtClean="0"/>
              <a:t>The 15</a:t>
            </a:r>
            <a:r>
              <a:rPr lang="en-US" baseline="30000" dirty="0" smtClean="0"/>
              <a:t>th</a:t>
            </a:r>
            <a:r>
              <a:rPr lang="en-US" dirty="0" smtClean="0"/>
              <a:t> Amendment to the Constitution gave African-American men the right to vote in national elections.  Women still could not vote.  Frederick Douglass was a major advocate. </a:t>
            </a:r>
          </a:p>
        </p:txBody>
      </p:sp>
      <p:pic>
        <p:nvPicPr>
          <p:cNvPr id="6" name="Content Placeholder 5"/>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457200" y="685800"/>
            <a:ext cx="7239000" cy="4783480"/>
          </a:xfrm>
        </p:spPr>
      </p:pic>
    </p:spTree>
    <p:extLst>
      <p:ext uri="{BB962C8B-B14F-4D97-AF65-F5344CB8AC3E}">
        <p14:creationId xmlns:p14="http://schemas.microsoft.com/office/powerpoint/2010/main" val="37696518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  The Compromise of 1877 ends the Reconstruction. </a:t>
            </a:r>
            <a:endParaRPr lang="en-US" dirty="0"/>
          </a:p>
        </p:txBody>
      </p:sp>
      <p:sp>
        <p:nvSpPr>
          <p:cNvPr id="5" name="Content Placeholder 4"/>
          <p:cNvSpPr>
            <a:spLocks noGrp="1"/>
          </p:cNvSpPr>
          <p:nvPr>
            <p:ph idx="1"/>
          </p:nvPr>
        </p:nvSpPr>
        <p:spPr/>
        <p:txBody>
          <a:bodyPr/>
          <a:lstStyle/>
          <a:p>
            <a:r>
              <a:rPr lang="en-US" dirty="0" smtClean="0"/>
              <a:t>In the Election of 1877, Republican Rutherford B. Hayes lost the popular vote to Samuel Tilden, a Democrat from New York.  </a:t>
            </a:r>
          </a:p>
          <a:p>
            <a:r>
              <a:rPr lang="en-US" dirty="0" smtClean="0"/>
              <a:t>The basic agreement struck between the political parties was that Rutherford B. Hayes would ascend to the Presidency, but only with the conditions that – </a:t>
            </a:r>
          </a:p>
          <a:p>
            <a:pPr marL="114300" indent="0">
              <a:buNone/>
            </a:pPr>
            <a:endParaRPr lang="en-US" dirty="0" smtClean="0"/>
          </a:p>
          <a:p>
            <a:pPr lvl="1"/>
            <a:r>
              <a:rPr lang="en-US" dirty="0" smtClean="0"/>
              <a:t>A.  Union soldiers would be removed from the South. </a:t>
            </a:r>
          </a:p>
          <a:p>
            <a:pPr lvl="1"/>
            <a:r>
              <a:rPr lang="en-US" dirty="0" smtClean="0"/>
              <a:t>B.  A Southerner would be appointed to Hayes Cabinet. </a:t>
            </a:r>
          </a:p>
          <a:p>
            <a:pPr lvl="1"/>
            <a:r>
              <a:rPr lang="en-US" dirty="0" smtClean="0"/>
              <a:t>C.  A railroad would be built from New Orleans to the West. </a:t>
            </a:r>
          </a:p>
          <a:p>
            <a:pPr lvl="1"/>
            <a:r>
              <a:rPr lang="en-US" dirty="0" smtClean="0"/>
              <a:t>D.  Federal money would be earmarked for the South in order to        </a:t>
            </a:r>
          </a:p>
          <a:p>
            <a:pPr marL="411480" lvl="1" indent="0">
              <a:buNone/>
            </a:pPr>
            <a:r>
              <a:rPr lang="en-US" dirty="0" smtClean="0"/>
              <a:t>          stimulate industry in the region. </a:t>
            </a:r>
          </a:p>
        </p:txBody>
      </p:sp>
    </p:spTree>
    <p:extLst>
      <p:ext uri="{BB962C8B-B14F-4D97-AF65-F5344CB8AC3E}">
        <p14:creationId xmlns:p14="http://schemas.microsoft.com/office/powerpoint/2010/main" val="4022239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Task One</a:t>
            </a:r>
            <a:r>
              <a:rPr lang="en-US" dirty="0" smtClean="0"/>
              <a:t>. The Legacy of the Reconstruction, </a:t>
            </a:r>
            <a:r>
              <a:rPr lang="en-US" dirty="0" smtClean="0"/>
              <a:t>1865 </a:t>
            </a:r>
            <a:r>
              <a:rPr lang="en-US" dirty="0" smtClean="0"/>
              <a:t>- 1953</a:t>
            </a:r>
            <a:endParaRPr lang="en-US" dirty="0"/>
          </a:p>
        </p:txBody>
      </p:sp>
      <p:sp>
        <p:nvSpPr>
          <p:cNvPr id="3" name="Content Placeholder 2"/>
          <p:cNvSpPr>
            <a:spLocks noGrp="1"/>
          </p:cNvSpPr>
          <p:nvPr>
            <p:ph idx="1"/>
          </p:nvPr>
        </p:nvSpPr>
        <p:spPr/>
        <p:txBody>
          <a:bodyPr/>
          <a:lstStyle/>
          <a:p>
            <a:r>
              <a:rPr lang="en-US" dirty="0" smtClean="0"/>
              <a:t>Arrange these twelve events in order of importance between the years 1877 and 1953.  Which events were most important in shaping American history?  Which ones were ignored and forgotten?</a:t>
            </a:r>
          </a:p>
          <a:p>
            <a:endParaRPr lang="en-US" dirty="0" smtClean="0"/>
          </a:p>
          <a:p>
            <a:r>
              <a:rPr lang="en-US" dirty="0" smtClean="0"/>
              <a:t>Be certain that you look up all of the events, and that you understand the significance and consequences of each event. </a:t>
            </a:r>
          </a:p>
          <a:p>
            <a:endParaRPr lang="en-US" dirty="0" smtClean="0"/>
          </a:p>
          <a:p>
            <a:r>
              <a:rPr lang="en-US" dirty="0" smtClean="0"/>
              <a:t>Be able to explain why you have arranged the events in the particular order that you did.</a:t>
            </a:r>
            <a:endParaRPr lang="en-US" dirty="0"/>
          </a:p>
        </p:txBody>
      </p:sp>
    </p:spTree>
    <p:extLst>
      <p:ext uri="{BB962C8B-B14F-4D97-AF65-F5344CB8AC3E}">
        <p14:creationId xmlns:p14="http://schemas.microsoft.com/office/powerpoint/2010/main" val="4128097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Task Two</a:t>
            </a:r>
            <a:r>
              <a:rPr lang="en-US" dirty="0" smtClean="0"/>
              <a:t>.  The Legacy of the Reconstruction in the Present.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Starting in 1954, a wave of social change was generated in the United States by a handful of justices and brave Civil Rights leaders.  </a:t>
            </a:r>
          </a:p>
          <a:p>
            <a:r>
              <a:rPr lang="en-US" dirty="0" smtClean="0"/>
              <a:t>In 1954, Thurgood Marshall successfully argued before the Supreme Court that segregated schools should be outlawed because they violated the Constitution.   The case, </a:t>
            </a:r>
            <a:r>
              <a:rPr lang="en-US" i="1" dirty="0" smtClean="0"/>
              <a:t>Brown V. Board of Education</a:t>
            </a:r>
            <a:r>
              <a:rPr lang="en-US" dirty="0" smtClean="0"/>
              <a:t>, changed everything.  </a:t>
            </a:r>
          </a:p>
          <a:p>
            <a:r>
              <a:rPr lang="en-US" dirty="0" smtClean="0"/>
              <a:t>By the 1960s, laws like the Civil Rights Act of 1964 and the Voting Rights Act of 1965 had changed America – and Americans. </a:t>
            </a:r>
          </a:p>
          <a:p>
            <a:r>
              <a:rPr lang="en-US" dirty="0" smtClean="0"/>
              <a:t>Rearrange your lists to reflect the new realities of the world we live in.  Which events from the Reconstruction have now been made more meaningful because of the way they have been embraced by the last several generations of Americans. </a:t>
            </a:r>
          </a:p>
          <a:p>
            <a:r>
              <a:rPr lang="en-US" dirty="0" smtClean="0"/>
              <a:t>Be certain that you look up all of the events, and can explain why they are important to Americans today.</a:t>
            </a:r>
          </a:p>
          <a:p>
            <a:r>
              <a:rPr lang="en-US" dirty="0" smtClean="0"/>
              <a:t>Be certain that you can explain why you have arranged the events in the order that you did for your second list, too!</a:t>
            </a:r>
            <a:endParaRPr lang="en-US" dirty="0"/>
          </a:p>
        </p:txBody>
      </p:sp>
    </p:spTree>
    <p:extLst>
      <p:ext uri="{BB962C8B-B14F-4D97-AF65-F5344CB8AC3E}">
        <p14:creationId xmlns:p14="http://schemas.microsoft.com/office/powerpoint/2010/main" val="972585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Understanding the Context</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The Reconstruction Period in American history is sometimes overlooked, because it fails to hold up to the Civil War, for example, in terms of excitement and drama.  However, the Reconstruction Period is critical to the overall meaning of the Civil War.</a:t>
            </a:r>
          </a:p>
          <a:p>
            <a:r>
              <a:rPr lang="en-US" dirty="0" smtClean="0"/>
              <a:t>Consider these two (2) goals of the Union for Civil War: </a:t>
            </a:r>
            <a:endParaRPr lang="en-US" dirty="0"/>
          </a:p>
          <a:p>
            <a:pPr marL="114300" indent="0">
              <a:buNone/>
            </a:pPr>
            <a:r>
              <a:rPr lang="en-US" dirty="0" smtClean="0"/>
              <a:t>	1.  Forcing the secession states to acknowledge the </a:t>
            </a:r>
          </a:p>
          <a:p>
            <a:pPr marL="114300" indent="0">
              <a:buNone/>
            </a:pPr>
            <a:r>
              <a:rPr lang="en-US" dirty="0"/>
              <a:t>	</a:t>
            </a:r>
            <a:r>
              <a:rPr lang="en-US" dirty="0" smtClean="0"/>
              <a:t>      supremacy of the national government.  </a:t>
            </a:r>
          </a:p>
          <a:p>
            <a:pPr marL="114300" indent="0">
              <a:buNone/>
            </a:pPr>
            <a:r>
              <a:rPr lang="en-US" dirty="0"/>
              <a:t>	</a:t>
            </a:r>
            <a:r>
              <a:rPr lang="en-US" dirty="0" smtClean="0"/>
              <a:t>2.  The emancipation of enslaved African-Americans, and</a:t>
            </a:r>
          </a:p>
          <a:p>
            <a:pPr marL="114300" indent="0">
              <a:buNone/>
            </a:pPr>
            <a:r>
              <a:rPr lang="en-US" dirty="0"/>
              <a:t>	</a:t>
            </a:r>
            <a:r>
              <a:rPr lang="en-US" dirty="0" smtClean="0"/>
              <a:t>     the end of slavery. </a:t>
            </a:r>
          </a:p>
          <a:p>
            <a:pPr marL="114300" indent="0">
              <a:buNone/>
            </a:pPr>
            <a:endParaRPr lang="en-US" dirty="0" smtClean="0"/>
          </a:p>
          <a:p>
            <a:pPr marL="114300" indent="0">
              <a:buNone/>
            </a:pPr>
            <a:r>
              <a:rPr lang="en-US" b="1" u="sng" dirty="0" smtClean="0"/>
              <a:t>Did the Union actually accomplish either of these goals?</a:t>
            </a:r>
            <a:endParaRPr lang="en-US" b="1" u="sng" dirty="0"/>
          </a:p>
        </p:txBody>
      </p:sp>
    </p:spTree>
    <p:extLst>
      <p:ext uri="{BB962C8B-B14F-4D97-AF65-F5344CB8AC3E}">
        <p14:creationId xmlns:p14="http://schemas.microsoft.com/office/powerpoint/2010/main" val="3501622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The Activity.  In two parts…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r>
              <a:rPr lang="en-US" dirty="0" smtClean="0"/>
              <a:t>First, consider all of the significant events which took place during the Reconstruction Period, from 1865 – 1877.  For the purposes of this activity, we’ll choose twelve very important events.  If would be possible to make a longer list or a shorter list, of course. </a:t>
            </a:r>
          </a:p>
          <a:p>
            <a:r>
              <a:rPr lang="en-US" dirty="0" smtClean="0"/>
              <a:t>Next, answer these two prompts. </a:t>
            </a:r>
          </a:p>
          <a:p>
            <a:endParaRPr lang="en-US" dirty="0"/>
          </a:p>
          <a:p>
            <a:r>
              <a:rPr lang="en-US" dirty="0" smtClean="0"/>
              <a:t>1.  Seventy-five (75) years after the Reconstruction came to an</a:t>
            </a:r>
          </a:p>
          <a:p>
            <a:pPr marL="114300" indent="0">
              <a:buNone/>
            </a:pPr>
            <a:r>
              <a:rPr lang="en-US" dirty="0" smtClean="0"/>
              <a:t>         end, arrange these events in terms of their influence on    </a:t>
            </a:r>
          </a:p>
          <a:p>
            <a:pPr marL="114300" indent="0">
              <a:buNone/>
            </a:pPr>
            <a:r>
              <a:rPr lang="en-US" dirty="0"/>
              <a:t> </a:t>
            </a:r>
            <a:r>
              <a:rPr lang="en-US" dirty="0" smtClean="0"/>
              <a:t>        American society between the years 1878 and 1953.</a:t>
            </a:r>
          </a:p>
          <a:p>
            <a:pPr marL="114300" indent="0">
              <a:buNone/>
            </a:pPr>
            <a:endParaRPr lang="en-US" dirty="0" smtClean="0"/>
          </a:p>
          <a:p>
            <a:pPr marL="114300" indent="0">
              <a:buNone/>
            </a:pPr>
            <a:r>
              <a:rPr lang="en-US" dirty="0" smtClean="0"/>
              <a:t>    2.  Arrange the same twelve events in order of their </a:t>
            </a:r>
          </a:p>
          <a:p>
            <a:pPr marL="114300" indent="0">
              <a:buNone/>
            </a:pPr>
            <a:r>
              <a:rPr lang="en-US" dirty="0" smtClean="0"/>
              <a:t>         significance today, in 2014.</a:t>
            </a:r>
          </a:p>
          <a:p>
            <a:pPr marL="114300" indent="0">
              <a:buNone/>
            </a:pPr>
            <a:endParaRPr lang="en-US" dirty="0"/>
          </a:p>
          <a:p>
            <a:pPr marL="114300" indent="0">
              <a:buNone/>
            </a:pPr>
            <a:r>
              <a:rPr lang="en-US" dirty="0" smtClean="0"/>
              <a:t>Of course, you will need to explain the differences.  In order to do so, you’ll need to think about how Americans have changed since the Reconstruction, but also, how Americans have changed since 1954…</a:t>
            </a:r>
            <a:endParaRPr lang="en-US" dirty="0"/>
          </a:p>
        </p:txBody>
      </p:sp>
    </p:spTree>
    <p:extLst>
      <p:ext uri="{BB962C8B-B14F-4D97-AF65-F5344CB8AC3E}">
        <p14:creationId xmlns:p14="http://schemas.microsoft.com/office/powerpoint/2010/main" val="372649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0"/>
            <a:ext cx="3505200" cy="4363320"/>
          </a:xfrm>
          <a:prstGeom prst="rect">
            <a:avLst/>
          </a:prstGeom>
        </p:spPr>
      </p:pic>
      <p:sp>
        <p:nvSpPr>
          <p:cNvPr id="4" name="Title 3"/>
          <p:cNvSpPr>
            <a:spLocks noGrp="1"/>
          </p:cNvSpPr>
          <p:nvPr>
            <p:ph type="title"/>
          </p:nvPr>
        </p:nvSpPr>
        <p:spPr/>
        <p:txBody>
          <a:bodyPr/>
          <a:lstStyle/>
          <a:p>
            <a:r>
              <a:rPr lang="en-US" dirty="0" smtClean="0"/>
              <a:t>Major events during the Reconstruction of the South</a:t>
            </a:r>
            <a:endParaRPr lang="en-US" dirty="0"/>
          </a:p>
        </p:txBody>
      </p:sp>
      <p:sp>
        <p:nvSpPr>
          <p:cNvPr id="5" name="Text Placeholder 4"/>
          <p:cNvSpPr>
            <a:spLocks noGrp="1"/>
          </p:cNvSpPr>
          <p:nvPr>
            <p:ph type="body" idx="1"/>
          </p:nvPr>
        </p:nvSpPr>
        <p:spPr/>
        <p:txBody>
          <a:bodyPr/>
          <a:lstStyle/>
          <a:p>
            <a:r>
              <a:rPr lang="en-US" dirty="0" smtClean="0">
                <a:solidFill>
                  <a:schemeClr val="tx1"/>
                </a:solidFill>
              </a:rPr>
              <a:t>Consider all of these major events from the Reconstruction Period.  What happened?  Why was it important?</a:t>
            </a:r>
            <a:endParaRPr lang="en-US" dirty="0">
              <a:solidFill>
                <a:schemeClr val="tx1"/>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838200"/>
            <a:ext cx="4800600" cy="3011900"/>
          </a:xfrm>
          <a:prstGeom prst="rect">
            <a:avLst/>
          </a:prstGeom>
        </p:spPr>
      </p:pic>
    </p:spTree>
    <p:extLst>
      <p:ext uri="{BB962C8B-B14F-4D97-AF65-F5344CB8AC3E}">
        <p14:creationId xmlns:p14="http://schemas.microsoft.com/office/powerpoint/2010/main" val="458535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The Assassination of Abraham Lincoln, April 1865</a:t>
            </a:r>
            <a:endParaRPr lang="en-US" dirty="0"/>
          </a:p>
        </p:txBody>
      </p:sp>
      <p:sp>
        <p:nvSpPr>
          <p:cNvPr id="6" name="Text Placeholder 5"/>
          <p:cNvSpPr>
            <a:spLocks noGrp="1"/>
          </p:cNvSpPr>
          <p:nvPr>
            <p:ph type="body" sz="half" idx="2"/>
          </p:nvPr>
        </p:nvSpPr>
        <p:spPr>
          <a:xfrm>
            <a:off x="301752" y="6096000"/>
            <a:ext cx="8004048" cy="612648"/>
          </a:xfrm>
        </p:spPr>
        <p:txBody>
          <a:bodyPr>
            <a:normAutofit/>
          </a:bodyPr>
          <a:lstStyle/>
          <a:p>
            <a:pPr algn="l"/>
            <a:r>
              <a:rPr lang="en-US" dirty="0" smtClean="0"/>
              <a:t>Abraham Lincoln was murdered when John Wilkes Booth shot him to death on Good Friday, 1865.  He passed away the following morning, and his plans for Reconstruction died with him.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6641" r="6641"/>
          <a:stretch>
            <a:fillRect/>
          </a:stretch>
        </p:blipFill>
        <p:spPr/>
      </p:pic>
    </p:spTree>
    <p:extLst>
      <p:ext uri="{BB962C8B-B14F-4D97-AF65-F5344CB8AC3E}">
        <p14:creationId xmlns:p14="http://schemas.microsoft.com/office/powerpoint/2010/main" val="1138001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372122"/>
          </a:xfrm>
        </p:spPr>
        <p:txBody>
          <a:bodyPr/>
          <a:lstStyle/>
          <a:p>
            <a:r>
              <a:rPr lang="en-US" dirty="0" smtClean="0"/>
              <a:t>B.  The 13</a:t>
            </a:r>
            <a:r>
              <a:rPr lang="en-US" baseline="30000" dirty="0" smtClean="0"/>
              <a:t>th</a:t>
            </a:r>
            <a:r>
              <a:rPr lang="en-US" dirty="0" smtClean="0"/>
              <a:t> Amendment was ratified.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5878" b="25878"/>
          <a:stretch>
            <a:fillRect/>
          </a:stretch>
        </p:blipFill>
        <p:spPr/>
      </p:pic>
      <p:sp>
        <p:nvSpPr>
          <p:cNvPr id="4" name="Text Placeholder 3"/>
          <p:cNvSpPr>
            <a:spLocks noGrp="1"/>
          </p:cNvSpPr>
          <p:nvPr>
            <p:ph type="body" sz="half" idx="2"/>
          </p:nvPr>
        </p:nvSpPr>
        <p:spPr>
          <a:xfrm>
            <a:off x="301752" y="5867400"/>
            <a:ext cx="7772400" cy="841248"/>
          </a:xfrm>
        </p:spPr>
        <p:txBody>
          <a:bodyPr>
            <a:normAutofit/>
          </a:bodyPr>
          <a:lstStyle/>
          <a:p>
            <a:pPr algn="l"/>
            <a:r>
              <a:rPr lang="en-US" dirty="0" smtClean="0"/>
              <a:t>Not only was the 13</a:t>
            </a:r>
            <a:r>
              <a:rPr lang="en-US" baseline="30000" dirty="0" smtClean="0"/>
              <a:t>th</a:t>
            </a:r>
            <a:r>
              <a:rPr lang="en-US" dirty="0" smtClean="0"/>
              <a:t> Amendment ratified at the insistence of Abraham Lincoln, it was also made a requirement of re-entry to the Union that all former Confederate states ratify the document.</a:t>
            </a:r>
            <a:endParaRPr lang="en-US" dirty="0"/>
          </a:p>
        </p:txBody>
      </p:sp>
    </p:spTree>
    <p:extLst>
      <p:ext uri="{BB962C8B-B14F-4D97-AF65-F5344CB8AC3E}">
        <p14:creationId xmlns:p14="http://schemas.microsoft.com/office/powerpoint/2010/main" val="2780195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418306"/>
            <a:ext cx="7772400" cy="525294"/>
          </a:xfrm>
        </p:spPr>
        <p:txBody>
          <a:bodyPr/>
          <a:lstStyle/>
          <a:p>
            <a:r>
              <a:rPr lang="en-US" dirty="0" smtClean="0"/>
              <a:t>C.  The Impeachment of Andrew Johnson</a:t>
            </a:r>
            <a:endParaRPr lang="en-US" dirty="0"/>
          </a:p>
        </p:txBody>
      </p:sp>
      <p:sp>
        <p:nvSpPr>
          <p:cNvPr id="7" name="Text Placeholder 6"/>
          <p:cNvSpPr>
            <a:spLocks noGrp="1"/>
          </p:cNvSpPr>
          <p:nvPr>
            <p:ph type="body" sz="half" idx="2"/>
          </p:nvPr>
        </p:nvSpPr>
        <p:spPr>
          <a:xfrm>
            <a:off x="304799" y="5943600"/>
            <a:ext cx="7772401" cy="762000"/>
          </a:xfrm>
        </p:spPr>
        <p:txBody>
          <a:bodyPr>
            <a:normAutofit lnSpcReduction="10000"/>
          </a:bodyPr>
          <a:lstStyle/>
          <a:p>
            <a:pPr algn="l"/>
            <a:r>
              <a:rPr lang="en-US" dirty="0" smtClean="0"/>
              <a:t>Andrew Johnson was both a Southerner (from Tennessee) and a Democrat.  Lincoln had put him on the ticket in 1864 as a symbol of his willingness to work with others and compromise.  When Lincoln was killed, a Southerner and a Democrat took the Presidency. </a:t>
            </a:r>
            <a:endParaRPr lang="en-US"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38200" y="304800"/>
            <a:ext cx="3276600" cy="4914900"/>
          </a:xfrm>
        </p:spPr>
      </p:pic>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304800"/>
            <a:ext cx="3276600" cy="4914900"/>
          </a:xfrm>
          <a:prstGeom prst="rect">
            <a:avLst/>
          </a:prstGeom>
        </p:spPr>
      </p:pic>
    </p:spTree>
    <p:extLst>
      <p:ext uri="{BB962C8B-B14F-4D97-AF65-F5344CB8AC3E}">
        <p14:creationId xmlns:p14="http://schemas.microsoft.com/office/powerpoint/2010/main" val="1388555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  Radical Republicans take control of Reconstruction. </a:t>
            </a:r>
            <a:endParaRPr lang="en-US" dirty="0"/>
          </a:p>
        </p:txBody>
      </p:sp>
      <p:sp>
        <p:nvSpPr>
          <p:cNvPr id="5" name="Content Placeholder 4"/>
          <p:cNvSpPr>
            <a:spLocks noGrp="1"/>
          </p:cNvSpPr>
          <p:nvPr>
            <p:ph idx="1"/>
          </p:nvPr>
        </p:nvSpPr>
        <p:spPr/>
        <p:txBody>
          <a:bodyPr>
            <a:normAutofit fontScale="77500" lnSpcReduction="20000"/>
          </a:bodyPr>
          <a:lstStyle/>
          <a:p>
            <a:pPr marL="114300" indent="0">
              <a:buNone/>
            </a:pPr>
            <a:r>
              <a:rPr lang="en-US" dirty="0" smtClean="0">
                <a:effectLst>
                  <a:outerShdw blurRad="38100" dist="38100" dir="2700000" algn="tl">
                    <a:srgbClr val="000000">
                      <a:alpha val="43137"/>
                    </a:srgbClr>
                  </a:outerShdw>
                </a:effectLst>
              </a:rPr>
              <a:t>Thaddeus Stevens and Charles Sumner were two of the most outspoken “Radical” Republicans.  Both men believed that African-Americans should have complete social and political equality – including voting rights.  As a party, the Radical Republicans wanted: </a:t>
            </a:r>
          </a:p>
          <a:p>
            <a:pPr marL="114300" indent="0">
              <a:buNone/>
            </a:pPr>
            <a:r>
              <a:rPr lang="en-US" dirty="0"/>
              <a:t>	</a:t>
            </a:r>
            <a:r>
              <a:rPr lang="en-US" dirty="0" smtClean="0"/>
              <a:t>1.  To keep ex-Confederate officials out of power. </a:t>
            </a:r>
          </a:p>
          <a:p>
            <a:pPr marL="114300" indent="0">
              <a:buNone/>
            </a:pPr>
            <a:r>
              <a:rPr lang="en-US" dirty="0"/>
              <a:t>	</a:t>
            </a:r>
            <a:r>
              <a:rPr lang="en-US" dirty="0" smtClean="0"/>
              <a:t>2.  To make the Republican Party rulers of the South by </a:t>
            </a:r>
          </a:p>
          <a:p>
            <a:pPr marL="114300" indent="0">
              <a:buNone/>
            </a:pPr>
            <a:r>
              <a:rPr lang="en-US" dirty="0"/>
              <a:t>	</a:t>
            </a:r>
            <a:r>
              <a:rPr lang="en-US" dirty="0" smtClean="0"/>
              <a:t>     recruiting African-Americans to vote for them. </a:t>
            </a:r>
          </a:p>
          <a:p>
            <a:pPr marL="114300" indent="0">
              <a:buNone/>
            </a:pPr>
            <a:r>
              <a:rPr lang="en-US" dirty="0"/>
              <a:t>	</a:t>
            </a:r>
            <a:r>
              <a:rPr lang="en-US" dirty="0" smtClean="0"/>
              <a:t>3.  To provide suffrage for African-Americans. </a:t>
            </a:r>
          </a:p>
          <a:p>
            <a:pPr marL="114300" indent="0">
              <a:buNone/>
            </a:pPr>
            <a:endParaRPr lang="en-US" dirty="0" smtClean="0"/>
          </a:p>
          <a:p>
            <a:pPr marL="114300" indent="0">
              <a:buNone/>
            </a:pPr>
            <a:r>
              <a:rPr lang="en-US" dirty="0" smtClean="0">
                <a:effectLst>
                  <a:outerShdw blurRad="38100" dist="38100" dir="2700000" algn="tl">
                    <a:srgbClr val="000000">
                      <a:alpha val="43137"/>
                    </a:srgbClr>
                  </a:outerShdw>
                </a:effectLst>
              </a:rPr>
              <a:t>The Radical Republicans plan for Reconstruction was very severe: </a:t>
            </a:r>
          </a:p>
          <a:p>
            <a:pPr marL="114300" indent="0">
              <a:buNone/>
            </a:pPr>
            <a:r>
              <a:rPr lang="en-US" dirty="0"/>
              <a:t>	</a:t>
            </a:r>
            <a:r>
              <a:rPr lang="en-US" dirty="0" smtClean="0"/>
              <a:t>1.  Force each of the ex-Confederate States to ratify the 13</a:t>
            </a:r>
            <a:r>
              <a:rPr lang="en-US" baseline="30000" dirty="0" smtClean="0"/>
              <a:t>th</a:t>
            </a:r>
            <a:r>
              <a:rPr lang="en-US" dirty="0" smtClean="0"/>
              <a:t>, </a:t>
            </a:r>
          </a:p>
          <a:p>
            <a:pPr marL="114300" indent="0">
              <a:buNone/>
            </a:pPr>
            <a:r>
              <a:rPr lang="en-US" dirty="0"/>
              <a:t>	</a:t>
            </a:r>
            <a:r>
              <a:rPr lang="en-US" dirty="0" smtClean="0"/>
              <a:t>     14</a:t>
            </a:r>
            <a:r>
              <a:rPr lang="en-US" baseline="30000" dirty="0" smtClean="0"/>
              <a:t>th</a:t>
            </a:r>
            <a:r>
              <a:rPr lang="en-US" dirty="0" smtClean="0"/>
              <a:t>, and 15</a:t>
            </a:r>
            <a:r>
              <a:rPr lang="en-US" baseline="30000" dirty="0" smtClean="0"/>
              <a:t>th</a:t>
            </a:r>
            <a:r>
              <a:rPr lang="en-US" dirty="0" smtClean="0"/>
              <a:t> Amendments. </a:t>
            </a:r>
          </a:p>
          <a:p>
            <a:pPr marL="114300" indent="0">
              <a:buNone/>
            </a:pPr>
            <a:r>
              <a:rPr lang="en-US" dirty="0"/>
              <a:t>	</a:t>
            </a:r>
            <a:r>
              <a:rPr lang="en-US" dirty="0" smtClean="0"/>
              <a:t>2.  Divide the South into five military regions, and occupy each </a:t>
            </a:r>
          </a:p>
          <a:p>
            <a:pPr marL="114300" indent="0">
              <a:buNone/>
            </a:pPr>
            <a:r>
              <a:rPr lang="en-US" dirty="0"/>
              <a:t>	</a:t>
            </a:r>
            <a:r>
              <a:rPr lang="en-US" dirty="0" smtClean="0"/>
              <a:t>      region with Union soldiers and a military general. </a:t>
            </a:r>
          </a:p>
          <a:p>
            <a:pPr marL="114300" indent="0">
              <a:buNone/>
            </a:pPr>
            <a:r>
              <a:rPr lang="en-US" dirty="0"/>
              <a:t>	</a:t>
            </a:r>
            <a:r>
              <a:rPr lang="en-US" dirty="0" smtClean="0"/>
              <a:t>3.  Require new state constitutions which guaranteed voting rights. </a:t>
            </a:r>
          </a:p>
          <a:p>
            <a:pPr marL="114300" indent="0">
              <a:buNone/>
            </a:pPr>
            <a:r>
              <a:rPr lang="en-US" dirty="0"/>
              <a:t>	</a:t>
            </a:r>
            <a:r>
              <a:rPr lang="en-US" dirty="0" smtClean="0"/>
              <a:t>4.  Guaranteed voting rights for African-American men. </a:t>
            </a:r>
          </a:p>
          <a:p>
            <a:pPr marL="114300" indent="0">
              <a:buNone/>
            </a:pPr>
            <a:r>
              <a:rPr lang="en-US" dirty="0"/>
              <a:t>	</a:t>
            </a:r>
            <a:r>
              <a:rPr lang="en-US" dirty="0" smtClean="0"/>
              <a:t>5.  Allowed African Americans to hold office. </a:t>
            </a:r>
          </a:p>
          <a:p>
            <a:pPr marL="114300" indent="0">
              <a:buNone/>
            </a:pPr>
            <a:r>
              <a:rPr lang="en-US" dirty="0"/>
              <a:t>	</a:t>
            </a:r>
            <a:r>
              <a:rPr lang="en-US" dirty="0" smtClean="0"/>
              <a:t>6.  Established educational institutions for African-Americans. </a:t>
            </a:r>
            <a:endParaRPr lang="en-US" dirty="0"/>
          </a:p>
        </p:txBody>
      </p:sp>
    </p:spTree>
    <p:extLst>
      <p:ext uri="{BB962C8B-B14F-4D97-AF65-F5344CB8AC3E}">
        <p14:creationId xmlns:p14="http://schemas.microsoft.com/office/powerpoint/2010/main" val="2440541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The 14</a:t>
            </a:r>
            <a:r>
              <a:rPr lang="en-US" baseline="30000" dirty="0" smtClean="0"/>
              <a:t>th</a:t>
            </a:r>
            <a:r>
              <a:rPr lang="en-US" dirty="0" smtClean="0"/>
              <a:t> Amendment to the Constitution is ratified. </a:t>
            </a:r>
            <a:endParaRPr lang="en-US" dirty="0"/>
          </a:p>
        </p:txBody>
      </p:sp>
      <p:sp>
        <p:nvSpPr>
          <p:cNvPr id="3" name="Text Placeholder 2"/>
          <p:cNvSpPr>
            <a:spLocks noGrp="1"/>
          </p:cNvSpPr>
          <p:nvPr>
            <p:ph type="body" sz="half" idx="2"/>
          </p:nvPr>
        </p:nvSpPr>
        <p:spPr/>
        <p:txBody>
          <a:bodyPr/>
          <a:lstStyle/>
          <a:p>
            <a:pPr algn="l"/>
            <a:r>
              <a:rPr lang="en-US" dirty="0" smtClean="0"/>
              <a:t>The Civil Rights Act of 1866 was made permanent by this amendment to the Constitution, which guaranteed citizenship rights for all natural born Americans.  </a:t>
            </a:r>
            <a:endParaRPr lang="en-US" dirty="0"/>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04800" y="414533"/>
            <a:ext cx="7772400" cy="4876409"/>
          </a:xfrm>
        </p:spPr>
      </p:pic>
    </p:spTree>
    <p:extLst>
      <p:ext uri="{BB962C8B-B14F-4D97-AF65-F5344CB8AC3E}">
        <p14:creationId xmlns:p14="http://schemas.microsoft.com/office/powerpoint/2010/main" val="9077210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1191</Words>
  <Application>Microsoft Office PowerPoint</Application>
  <PresentationFormat>On-screen Show (4:3)</PresentationFormat>
  <Paragraphs>85</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Cambria</vt:lpstr>
      <vt:lpstr>Adjacency</vt:lpstr>
      <vt:lpstr>The Reconstruction of the American South, 1865 - 1877</vt:lpstr>
      <vt:lpstr>Understanding the Context</vt:lpstr>
      <vt:lpstr>The Activity.  In two parts…</vt:lpstr>
      <vt:lpstr>Major events during the Reconstruction of the South</vt:lpstr>
      <vt:lpstr>A.  The Assassination of Abraham Lincoln, April 1865</vt:lpstr>
      <vt:lpstr>B.  The 13th Amendment was ratified. </vt:lpstr>
      <vt:lpstr>C.  The Impeachment of Andrew Johnson</vt:lpstr>
      <vt:lpstr>D.  Radical Republicans take control of Reconstruction. </vt:lpstr>
      <vt:lpstr>E.  The 14th Amendment to the Constitution is ratified. </vt:lpstr>
      <vt:lpstr>F.  The Election of African-American Senators and Representatives.</vt:lpstr>
      <vt:lpstr>G.  The Role of the Freedman’s Bureau during the Reconstruction.</vt:lpstr>
      <vt:lpstr>H.  The Ku Klux Klan was established.</vt:lpstr>
      <vt:lpstr>I.  Ulysses S. Grant was elected President.</vt:lpstr>
      <vt:lpstr>J.  The Transcontinental Railroad was completed in 1869.</vt:lpstr>
      <vt:lpstr>L.  The 15th Amendment to the Constitution is ratified. </vt:lpstr>
      <vt:lpstr>K.  The Compromise of 1877 ends the Reconstruction. </vt:lpstr>
      <vt:lpstr>Task One. The Legacy of the Reconstruction, 1865 - 1953</vt:lpstr>
      <vt:lpstr>Task Two.  The Legacy of the Reconstruction in the Present.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Reconstruction of the American South, 1865 - 1877</dc:title>
  <dc:creator>Adam</dc:creator>
  <cp:lastModifiedBy>Adam Henry</cp:lastModifiedBy>
  <cp:revision>3</cp:revision>
  <cp:lastPrinted>2015-01-22T19:53:35Z</cp:lastPrinted>
  <dcterms:modified xsi:type="dcterms:W3CDTF">2015-01-22T20:15:20Z</dcterms:modified>
</cp:coreProperties>
</file>